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9906000" cy="6858000" type="A4"/>
  <p:notesSz cx="9774238" cy="67246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5" autoAdjust="0"/>
  </p:normalViewPr>
  <p:slideViewPr>
    <p:cSldViewPr>
      <p:cViewPr varScale="1">
        <p:scale>
          <a:sx n="108" d="100"/>
          <a:sy n="108" d="100"/>
        </p:scale>
        <p:origin x="144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484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601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121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esign\Desktop\A5 bekgrun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6" y="0"/>
            <a:ext cx="48409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design\Desktop\A5 bakgrunn forsid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32" y="0"/>
            <a:ext cx="43881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5590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704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12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733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992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356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716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601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502C-FDDF-4B08-8AC4-1EFAC75CFCD5}" type="datetimeFigureOut">
              <a:rPr lang="nb-NO" smtClean="0"/>
              <a:t>13.08.2019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9E318-DD3C-4BF3-8507-C2BE60708804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859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hyperlink" Target="mailto:mona.hanssen@fauske.kommune.n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6897216" y="1029563"/>
            <a:ext cx="2572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000" b="1" dirty="0">
                <a:solidFill>
                  <a:schemeClr val="bg1"/>
                </a:solidFill>
              </a:rPr>
              <a:t>31.august – 7. </a:t>
            </a:r>
            <a:r>
              <a:rPr lang="nb-NO" sz="1000" b="1" dirty="0" smtClean="0">
                <a:solidFill>
                  <a:schemeClr val="bg1"/>
                </a:solidFill>
              </a:rPr>
              <a:t>september</a:t>
            </a:r>
            <a:endParaRPr lang="nb-NO" sz="1400" dirty="0">
              <a:solidFill>
                <a:schemeClr val="bg1"/>
              </a:solidFill>
            </a:endParaRPr>
          </a:p>
          <a:p>
            <a:r>
              <a:rPr lang="nb-NO" sz="1400" b="1" dirty="0">
                <a:solidFill>
                  <a:schemeClr val="bg1"/>
                </a:solidFill>
              </a:rPr>
              <a:t>Samhandling – mot felles mål </a:t>
            </a: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5529065" y="609945"/>
            <a:ext cx="3816423" cy="2292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  <a:cs typeface="Arial" panose="020B0604020202020204" pitchFamily="34" charset="0"/>
              </a:rPr>
              <a:t>Pårørendeskole</a:t>
            </a:r>
          </a:p>
          <a:p>
            <a:r>
              <a:rPr lang="nb-NO" sz="2000" dirty="0" smtClean="0">
                <a:latin typeface="+mn-lt"/>
              </a:rPr>
              <a:t>2019</a:t>
            </a:r>
          </a:p>
          <a:p>
            <a:r>
              <a:rPr lang="nb-NO" sz="2000" dirty="0" smtClean="0">
                <a:latin typeface="+mn-lt"/>
              </a:rPr>
              <a:t>En </a:t>
            </a:r>
            <a:r>
              <a:rPr lang="nb-NO" sz="2000" dirty="0">
                <a:latin typeface="+mn-lt"/>
              </a:rPr>
              <a:t>undervisning til </a:t>
            </a:r>
            <a:r>
              <a:rPr lang="nb-NO" sz="2000" dirty="0" smtClean="0">
                <a:latin typeface="+mn-lt"/>
              </a:rPr>
              <a:t>pårørende</a:t>
            </a:r>
          </a:p>
          <a:p>
            <a:r>
              <a:rPr lang="nb-NO" sz="2000" dirty="0" smtClean="0">
                <a:latin typeface="+mn-lt"/>
              </a:rPr>
              <a:t> </a:t>
            </a:r>
            <a:r>
              <a:rPr lang="nb-NO" sz="2000" dirty="0">
                <a:latin typeface="+mn-lt"/>
              </a:rPr>
              <a:t>til personer med demens</a:t>
            </a:r>
            <a:r>
              <a:rPr lang="nb-NO" sz="2000" dirty="0" smtClean="0">
                <a:latin typeface="+mn-lt"/>
              </a:rPr>
              <a:t>.</a:t>
            </a:r>
            <a:endParaRPr lang="nb-NO" sz="2000" dirty="0">
              <a:latin typeface="+mn-lt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>
          <a:xfrm>
            <a:off x="6897216" y="3034433"/>
            <a:ext cx="2899262" cy="2385503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>
            <a:lvl1pPr marL="0" indent="0" algn="ctr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2000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"/>
          </p:nvPr>
        </p:nvSpPr>
        <p:spPr>
          <a:xfrm>
            <a:off x="416496" y="476672"/>
            <a:ext cx="4248472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1200" dirty="0" smtClean="0"/>
              <a:t>				</a:t>
            </a:r>
            <a:endParaRPr lang="nb-NO" sz="1600" dirty="0" smtClean="0"/>
          </a:p>
          <a:p>
            <a:pPr marL="0" indent="0" algn="ctr">
              <a:buNone/>
            </a:pPr>
            <a:r>
              <a:rPr lang="nb-NO" sz="2400" b="1" dirty="0" smtClean="0"/>
              <a:t>Tid: </a:t>
            </a:r>
          </a:p>
          <a:p>
            <a:pPr marL="0" indent="0" algn="ctr">
              <a:buNone/>
            </a:pPr>
            <a:r>
              <a:rPr lang="nb-NO" sz="1600" dirty="0" smtClean="0"/>
              <a:t>Pårørendeskolen </a:t>
            </a:r>
            <a:r>
              <a:rPr lang="nb-NO" sz="1600" dirty="0"/>
              <a:t>går over 5 kvelder. </a:t>
            </a:r>
          </a:p>
          <a:p>
            <a:pPr marL="0" indent="0" algn="ctr">
              <a:buNone/>
            </a:pPr>
            <a:r>
              <a:rPr lang="nb-NO" sz="1600" dirty="0"/>
              <a:t>Fra </a:t>
            </a:r>
            <a:r>
              <a:rPr lang="nb-NO" sz="1600" dirty="0" err="1"/>
              <a:t>kl</a:t>
            </a:r>
            <a:r>
              <a:rPr lang="nb-NO" sz="1600" dirty="0"/>
              <a:t> </a:t>
            </a:r>
            <a:r>
              <a:rPr lang="nb-NO" sz="1600" dirty="0" smtClean="0"/>
              <a:t>18.00 </a:t>
            </a:r>
            <a:r>
              <a:rPr lang="nb-NO" sz="1600" dirty="0"/>
              <a:t>til </a:t>
            </a:r>
            <a:r>
              <a:rPr lang="nb-NO" sz="1600" dirty="0" smtClean="0"/>
              <a:t>20.30</a:t>
            </a:r>
            <a:endParaRPr lang="nb-NO" sz="1600" dirty="0"/>
          </a:p>
          <a:p>
            <a:pPr marL="0" indent="0" algn="ctr">
              <a:buNone/>
            </a:pPr>
            <a:r>
              <a:rPr lang="nb-NO" sz="1600" dirty="0"/>
              <a:t>17/9 – 24/9 – 1/10 – 15/10 – 22/10</a:t>
            </a:r>
          </a:p>
          <a:p>
            <a:endParaRPr lang="nb-NO" sz="1600" dirty="0"/>
          </a:p>
          <a:p>
            <a:pPr marL="0" indent="0" algn="ctr">
              <a:buNone/>
            </a:pPr>
            <a:r>
              <a:rPr lang="nb-NO" sz="2400" b="1" dirty="0"/>
              <a:t>Sted: </a:t>
            </a:r>
          </a:p>
          <a:p>
            <a:pPr marL="0" indent="0" algn="ctr">
              <a:buNone/>
            </a:pPr>
            <a:r>
              <a:rPr lang="nb-NO" sz="1600" dirty="0"/>
              <a:t>Kafeen på Fauske helsetun</a:t>
            </a:r>
          </a:p>
          <a:p>
            <a:pPr marL="0" indent="0">
              <a:buNone/>
            </a:pPr>
            <a:endParaRPr lang="nb-NO" sz="1600" dirty="0"/>
          </a:p>
          <a:p>
            <a:pPr>
              <a:buFont typeface="Arial" charset="0"/>
              <a:buChar char="•"/>
            </a:pPr>
            <a:endParaRPr lang="nb-NO" sz="1600" dirty="0" smtClean="0"/>
          </a:p>
          <a:p>
            <a:pPr>
              <a:buFont typeface="Arial" charset="0"/>
              <a:buChar char="•"/>
            </a:pPr>
            <a:endParaRPr lang="nb-NO" sz="1600" dirty="0" smtClean="0"/>
          </a:p>
          <a:p>
            <a:pPr marL="0" indent="0" algn="ctr">
              <a:buNone/>
            </a:pPr>
            <a:endParaRPr lang="nb-NO" sz="2800" b="1" dirty="0" smtClean="0"/>
          </a:p>
          <a:p>
            <a:pPr marL="0" indent="0" algn="ctr">
              <a:buNone/>
            </a:pPr>
            <a:endParaRPr lang="nb-NO" sz="2800" b="1" dirty="0" smtClean="0"/>
          </a:p>
          <a:p>
            <a:pPr marL="0" indent="0" algn="ctr">
              <a:buNone/>
            </a:pPr>
            <a:r>
              <a:rPr lang="nb-NO" sz="2400" b="1" dirty="0" smtClean="0"/>
              <a:t>Påmelding</a:t>
            </a:r>
            <a:r>
              <a:rPr lang="nb-NO" sz="2400" b="1" dirty="0"/>
              <a:t>:</a:t>
            </a:r>
          </a:p>
          <a:p>
            <a:pPr marL="0" indent="0" algn="ctr">
              <a:buNone/>
            </a:pPr>
            <a:r>
              <a:rPr lang="nb-NO" sz="1500" dirty="0"/>
              <a:t>Mona Hanssen </a:t>
            </a:r>
            <a:r>
              <a:rPr lang="nb-NO" sz="1500" dirty="0" err="1"/>
              <a:t>T</a:t>
            </a:r>
            <a:r>
              <a:rPr lang="nb-NO" sz="1500" dirty="0" err="1" smtClean="0"/>
              <a:t>lf</a:t>
            </a:r>
            <a:r>
              <a:rPr lang="nb-NO" sz="1500" dirty="0"/>
              <a:t>: </a:t>
            </a:r>
            <a:r>
              <a:rPr lang="nb-NO" sz="1500" b="1" dirty="0"/>
              <a:t>46 54 00 02 </a:t>
            </a:r>
            <a:r>
              <a:rPr lang="nb-NO" sz="1400" dirty="0" smtClean="0">
                <a:hlinkClick r:id="rId2"/>
              </a:rPr>
              <a:t>mona.hanssen@fauske.kommune.no</a:t>
            </a:r>
            <a:r>
              <a:rPr lang="nb-NO" sz="1400" dirty="0" smtClean="0"/>
              <a:t> </a:t>
            </a:r>
            <a:endParaRPr lang="nb-NO" sz="1400" dirty="0"/>
          </a:p>
          <a:p>
            <a:pPr marL="0" indent="0" algn="ctr">
              <a:buNone/>
            </a:pPr>
            <a:endParaRPr lang="nb-NO" sz="1200" dirty="0" smtClean="0"/>
          </a:p>
          <a:p>
            <a:pPr marL="0" indent="0" algn="ctr">
              <a:buNone/>
            </a:pPr>
            <a:r>
              <a:rPr lang="nb-NO" sz="1200" dirty="0" smtClean="0"/>
              <a:t>Spørsmål kan også rettes til:  </a:t>
            </a:r>
          </a:p>
          <a:p>
            <a:pPr marL="0" indent="0" algn="ctr">
              <a:buNone/>
            </a:pPr>
            <a:endParaRPr lang="nb-NO" sz="1200" dirty="0" smtClean="0"/>
          </a:p>
          <a:p>
            <a:pPr marL="0" indent="0" algn="ctr">
              <a:buNone/>
            </a:pPr>
            <a:r>
              <a:rPr lang="nb-NO" sz="1200" dirty="0" smtClean="0"/>
              <a:t>Sørfold ved Anne </a:t>
            </a:r>
            <a:r>
              <a:rPr lang="nb-NO" sz="1200" dirty="0"/>
              <a:t>Pettersen </a:t>
            </a:r>
            <a:r>
              <a:rPr lang="nb-NO" sz="1200" dirty="0" err="1"/>
              <a:t>Tlf</a:t>
            </a:r>
            <a:r>
              <a:rPr lang="nb-NO" sz="1200" dirty="0"/>
              <a:t>: </a:t>
            </a:r>
            <a:r>
              <a:rPr lang="nb-NO" sz="1200" dirty="0" smtClean="0"/>
              <a:t>93 02 59 03</a:t>
            </a:r>
            <a:endParaRPr lang="nb-NO" sz="1200" dirty="0"/>
          </a:p>
          <a:p>
            <a:pPr marL="0" indent="0" algn="ctr">
              <a:buNone/>
            </a:pPr>
            <a:r>
              <a:rPr lang="nb-NO" sz="1200" dirty="0" smtClean="0"/>
              <a:t>Saltdal ved Ida </a:t>
            </a:r>
            <a:r>
              <a:rPr lang="nb-NO" sz="1200" dirty="0"/>
              <a:t>Helene Kvalnes </a:t>
            </a:r>
            <a:r>
              <a:rPr lang="nb-NO" sz="1200" dirty="0" err="1"/>
              <a:t>Tlf</a:t>
            </a:r>
            <a:r>
              <a:rPr lang="nb-NO" sz="1200" dirty="0"/>
              <a:t>: </a:t>
            </a:r>
            <a:r>
              <a:rPr lang="nb-NO" sz="1200" dirty="0" smtClean="0"/>
              <a:t>97 18 12 36</a:t>
            </a:r>
            <a:endParaRPr lang="nb-NO" sz="1200" dirty="0"/>
          </a:p>
          <a:p>
            <a:pPr marL="0" indent="0">
              <a:buNone/>
            </a:pPr>
            <a:endParaRPr lang="nb-NO" sz="1600" dirty="0"/>
          </a:p>
        </p:txBody>
      </p:sp>
      <p:sp>
        <p:nvSpPr>
          <p:cNvPr id="3" name="Rektangel 2"/>
          <p:cNvSpPr/>
          <p:nvPr/>
        </p:nvSpPr>
        <p:spPr>
          <a:xfrm>
            <a:off x="6897216" y="1491227"/>
            <a:ext cx="2448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b-NO" b="1" dirty="0"/>
          </a:p>
          <a:p>
            <a:pPr algn="ctr"/>
            <a:endParaRPr lang="nb-NO" b="1" dirty="0"/>
          </a:p>
          <a:p>
            <a:pPr algn="ctr"/>
            <a:endParaRPr lang="nb-NO" b="1" dirty="0"/>
          </a:p>
          <a:p>
            <a:pPr algn="ctr"/>
            <a:endParaRPr lang="nb-NO" sz="2800" b="1" dirty="0" smtClean="0">
              <a:solidFill>
                <a:srgbClr val="FF0000"/>
              </a:solidFill>
            </a:endParaRPr>
          </a:p>
          <a:p>
            <a:pPr algn="ctr"/>
            <a:endParaRPr lang="nb-NO" sz="2800" b="1" dirty="0">
              <a:solidFill>
                <a:srgbClr val="FF0000"/>
              </a:solidFill>
            </a:endParaRPr>
          </a:p>
          <a:p>
            <a:pPr algn="ctr"/>
            <a:endParaRPr lang="nb-NO" b="1" dirty="0" smtClean="0"/>
          </a:p>
        </p:txBody>
      </p:sp>
      <p:pic>
        <p:nvPicPr>
          <p:cNvPr id="2" name="Bilde 1" descr="Pårørendeskole - et tilbud til deg som er pårørende til en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135" y="2579693"/>
            <a:ext cx="2880319" cy="2252049"/>
          </a:xfrm>
          <a:prstGeom prst="rect">
            <a:avLst/>
          </a:prstGeom>
        </p:spPr>
      </p:pic>
      <p:pic>
        <p:nvPicPr>
          <p:cNvPr id="7" name="Bilde 6" descr="Tập tin:Sørfold komm.svg – Wikipedia tiếng Việ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031" y="5213722"/>
            <a:ext cx="769242" cy="961553"/>
          </a:xfrm>
          <a:prstGeom prst="rect">
            <a:avLst/>
          </a:prstGeom>
        </p:spPr>
      </p:pic>
      <p:pic>
        <p:nvPicPr>
          <p:cNvPr id="9" name="Bilde 8" descr="Fauske – Store norske leksiko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733" y="5213723"/>
            <a:ext cx="759121" cy="961553"/>
          </a:xfrm>
          <a:prstGeom prst="rect">
            <a:avLst/>
          </a:prstGeom>
        </p:spPr>
      </p:pic>
      <p:pic>
        <p:nvPicPr>
          <p:cNvPr id="10" name="Bilde 9" descr="Fil:Saltdal komm.svg – Wikipedia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232" y="5213723"/>
            <a:ext cx="769242" cy="961553"/>
          </a:xfrm>
          <a:prstGeom prst="rect">
            <a:avLst/>
          </a:prstGeom>
        </p:spPr>
      </p:pic>
      <p:pic>
        <p:nvPicPr>
          <p:cNvPr id="12" name="Bilde 11" descr="Rømmer fra avdel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392" y="2949662"/>
            <a:ext cx="2072680" cy="120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5385048" y="548680"/>
            <a:ext cx="43924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400" dirty="0" smtClean="0"/>
          </a:p>
          <a:p>
            <a:pPr algn="ctr"/>
            <a:r>
              <a:rPr lang="nb-NO" sz="1200" dirty="0" smtClean="0"/>
              <a:t>Pårørendeskolen </a:t>
            </a:r>
            <a:r>
              <a:rPr lang="nb-NO" sz="1200" dirty="0"/>
              <a:t>er utarbeidet av Aldring og helse </a:t>
            </a:r>
            <a:r>
              <a:rPr lang="nb-NO" sz="1200" dirty="0" smtClean="0"/>
              <a:t>med</a:t>
            </a:r>
          </a:p>
          <a:p>
            <a:pPr algn="ctr"/>
            <a:r>
              <a:rPr lang="nb-NO" sz="1200" dirty="0" smtClean="0"/>
              <a:t>ønske </a:t>
            </a:r>
            <a:r>
              <a:rPr lang="nb-NO" sz="1200" dirty="0"/>
              <a:t>om å kunne gi kunnskap, </a:t>
            </a:r>
            <a:r>
              <a:rPr lang="nb-NO" sz="1200" dirty="0" smtClean="0"/>
              <a:t>støtte </a:t>
            </a:r>
            <a:r>
              <a:rPr lang="nb-NO" sz="1200" dirty="0"/>
              <a:t>og fellesskap for pårørende til personer med demens.</a:t>
            </a:r>
          </a:p>
          <a:p>
            <a:endParaRPr lang="nb-NO" sz="1200" dirty="0" smtClean="0"/>
          </a:p>
          <a:p>
            <a:endParaRPr lang="nb-NO" sz="1200" dirty="0" smtClean="0"/>
          </a:p>
          <a:p>
            <a:pPr algn="ctr"/>
            <a:r>
              <a:rPr lang="nb-NO" sz="1200" b="1" dirty="0" smtClean="0"/>
              <a:t>Kostnad: </a:t>
            </a:r>
          </a:p>
          <a:p>
            <a:pPr algn="ctr"/>
            <a:endParaRPr lang="nb-NO" sz="1200" b="1" dirty="0" smtClean="0"/>
          </a:p>
          <a:p>
            <a:r>
              <a:rPr lang="nb-NO" sz="1200" dirty="0" smtClean="0"/>
              <a:t>Påmeldingsavgift</a:t>
            </a:r>
            <a:r>
              <a:rPr lang="nb-NO" sz="1200" smtClean="0"/>
              <a:t>: 400</a:t>
            </a:r>
            <a:r>
              <a:rPr lang="nb-NO" sz="1200" dirty="0" smtClean="0"/>
              <a:t>.-</a:t>
            </a:r>
          </a:p>
          <a:p>
            <a:endParaRPr lang="nb-NO" sz="1200" dirty="0" smtClean="0"/>
          </a:p>
          <a:p>
            <a:r>
              <a:rPr lang="nb-NO" sz="1200" dirty="0" smtClean="0"/>
              <a:t>Faktura blir delt ut på samlingene.</a:t>
            </a:r>
            <a:endParaRPr lang="nb-NO" sz="1200" dirty="0"/>
          </a:p>
          <a:p>
            <a:r>
              <a:rPr lang="nb-NO" sz="1200" dirty="0" smtClean="0"/>
              <a:t>Med i prisen er boken:</a:t>
            </a:r>
          </a:p>
          <a:p>
            <a:r>
              <a:rPr lang="nb-NO" sz="1200" dirty="0" smtClean="0"/>
              <a:t>«Håndbok for pårørende til personer med demens».</a:t>
            </a:r>
          </a:p>
          <a:p>
            <a:r>
              <a:rPr lang="nb-NO" sz="1200" dirty="0" smtClean="0"/>
              <a:t>Kaffe og noe å bite i.</a:t>
            </a:r>
          </a:p>
          <a:p>
            <a:endParaRPr lang="nb-NO" sz="1400" dirty="0" smtClean="0"/>
          </a:p>
          <a:p>
            <a:endParaRPr lang="nb-NO" sz="1400" dirty="0" smtClean="0"/>
          </a:p>
          <a:p>
            <a:endParaRPr lang="nb-NO" sz="1400" dirty="0" smtClean="0"/>
          </a:p>
          <a:p>
            <a:endParaRPr lang="nb-NO" sz="1400" dirty="0" smtClean="0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16496" y="620689"/>
            <a:ext cx="4032448" cy="55054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b-NO" sz="1600" b="1" dirty="0" smtClean="0"/>
              <a:t>Tema på pårørendeskolen 2019.</a:t>
            </a:r>
          </a:p>
          <a:p>
            <a:pPr marL="0" indent="0" algn="ctr">
              <a:buNone/>
            </a:pPr>
            <a:endParaRPr lang="nb-NO" sz="1600" b="1" dirty="0" smtClean="0"/>
          </a:p>
          <a:p>
            <a:pPr marL="0" indent="0">
              <a:buNone/>
            </a:pPr>
            <a:r>
              <a:rPr lang="nb-NO" sz="1200" b="1" dirty="0"/>
              <a:t> </a:t>
            </a:r>
            <a:r>
              <a:rPr lang="nb-NO" sz="1200" dirty="0" smtClean="0"/>
              <a:t>17 september. v/Lege. </a:t>
            </a:r>
            <a:r>
              <a:rPr lang="nb-NO" sz="1200" b="1" dirty="0" smtClean="0"/>
              <a:t>Sykdomslære</a:t>
            </a:r>
            <a:r>
              <a:rPr lang="nb-NO" sz="1200" dirty="0" smtClean="0"/>
              <a:t> forekomst, ulike sykdommer som fører til demens. Symptomer ved ulike ved demens i ulike faser av demensutviklingen.</a:t>
            </a:r>
          </a:p>
          <a:p>
            <a:pPr marL="0" indent="0">
              <a:buNone/>
            </a:pPr>
            <a:endParaRPr lang="nb-NO" sz="1200" dirty="0" smtClean="0"/>
          </a:p>
          <a:p>
            <a:pPr marL="0" indent="0">
              <a:buNone/>
            </a:pPr>
            <a:r>
              <a:rPr lang="nb-NO" sz="1200" dirty="0" smtClean="0"/>
              <a:t>24 september. v/Kløveråsen. </a:t>
            </a:r>
            <a:r>
              <a:rPr lang="nb-NO" sz="1200" b="1" dirty="0" smtClean="0"/>
              <a:t>Kommunikasjon</a:t>
            </a:r>
            <a:r>
              <a:rPr lang="nb-NO" sz="1200" dirty="0" smtClean="0"/>
              <a:t> med personer med demens. Betydningen av livshistorie og å spille på ressursene.</a:t>
            </a:r>
          </a:p>
          <a:p>
            <a:pPr marL="0" indent="0">
              <a:buNone/>
            </a:pPr>
            <a:r>
              <a:rPr lang="nb-NO" sz="1200" dirty="0" smtClean="0"/>
              <a:t> </a:t>
            </a:r>
          </a:p>
          <a:p>
            <a:pPr marL="0" indent="0">
              <a:buNone/>
            </a:pPr>
            <a:r>
              <a:rPr lang="nb-NO" sz="1200" dirty="0" smtClean="0"/>
              <a:t>1 oktober. v/Kløveråsen  </a:t>
            </a:r>
            <a:r>
              <a:rPr lang="nb-NO" sz="1200" b="1" dirty="0" smtClean="0"/>
              <a:t>Pårørendes opplevelse og egenomsorg</a:t>
            </a:r>
            <a:r>
              <a:rPr lang="nb-NO" sz="1200" dirty="0" smtClean="0"/>
              <a:t>. Følelsesmessige og fysiske utfordringer i omsorgen for personen med demens.</a:t>
            </a:r>
            <a:r>
              <a:rPr lang="nb-NO" sz="1200" dirty="0"/>
              <a:t> Opplevelse og bearbeiding av sorg. Faktorer som påvirker stress og mestring.</a:t>
            </a:r>
          </a:p>
          <a:p>
            <a:pPr marL="0" indent="0">
              <a:buNone/>
            </a:pPr>
            <a:endParaRPr lang="nb-NO" sz="1200" dirty="0" smtClean="0"/>
          </a:p>
          <a:p>
            <a:pPr marL="0" indent="0">
              <a:buNone/>
            </a:pPr>
            <a:r>
              <a:rPr lang="nb-NO" sz="1200" dirty="0" smtClean="0"/>
              <a:t>15 oktober.</a:t>
            </a:r>
            <a:r>
              <a:rPr lang="nb-NO" sz="1200" dirty="0"/>
              <a:t> v/Tildelingskontoret </a:t>
            </a:r>
            <a:r>
              <a:rPr lang="nb-NO" sz="1200" dirty="0" smtClean="0"/>
              <a:t>Saltdal. </a:t>
            </a:r>
            <a:r>
              <a:rPr lang="nb-NO" sz="1200" b="1" dirty="0" smtClean="0"/>
              <a:t>Lovverket</a:t>
            </a:r>
            <a:r>
              <a:rPr lang="nb-NO" sz="1200" dirty="0" smtClean="0"/>
              <a:t>. Orientering om lovfestede rettigheter for personer med demens og deres pårørende. Forhold rundt rettssikkerheten som samtykkekompetanse, vergeordninger ets.</a:t>
            </a:r>
          </a:p>
          <a:p>
            <a:pPr marL="0" indent="0">
              <a:buNone/>
            </a:pPr>
            <a:endParaRPr lang="nb-NO" sz="1200" dirty="0" smtClean="0"/>
          </a:p>
          <a:p>
            <a:pPr marL="0" indent="0">
              <a:buNone/>
            </a:pPr>
            <a:r>
              <a:rPr lang="nb-NO" sz="1200" dirty="0" smtClean="0"/>
              <a:t>22 oktober. v/Ergoterapitjenesten, Sørfold. </a:t>
            </a:r>
            <a:r>
              <a:rPr lang="nb-NO" sz="1200" b="1" dirty="0" smtClean="0"/>
              <a:t>Informasjon om tilbudet i kommunene </a:t>
            </a:r>
            <a:r>
              <a:rPr lang="nb-NO" sz="1200" dirty="0" smtClean="0"/>
              <a:t>i regi av offentlige og frivillige organisasjoner. Generelt om helse og omsorgstjenestens tilbud og kommunens tilrettelagte tjenester for personer med demens.</a:t>
            </a:r>
          </a:p>
          <a:p>
            <a:pPr marL="0" indent="0">
              <a:buNone/>
            </a:pPr>
            <a:endParaRPr lang="nb-NO" sz="1200" dirty="0" smtClean="0"/>
          </a:p>
          <a:p>
            <a:pPr marL="0" indent="0">
              <a:buNone/>
            </a:pPr>
            <a:r>
              <a:rPr lang="nb-NO" sz="1200" dirty="0" smtClean="0"/>
              <a:t>Hver kurskveld har tid til samtale og refleksjon i grupper.</a:t>
            </a:r>
            <a:endParaRPr lang="nb-NO" sz="1200" dirty="0"/>
          </a:p>
        </p:txBody>
      </p:sp>
      <p:sp>
        <p:nvSpPr>
          <p:cNvPr id="4" name="Rektangel 3"/>
          <p:cNvSpPr/>
          <p:nvPr/>
        </p:nvSpPr>
        <p:spPr>
          <a:xfrm>
            <a:off x="5601072" y="5373216"/>
            <a:ext cx="3728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200" dirty="0"/>
              <a:t>Pårørendeskolen blir avholdt i samarbeid mellom </a:t>
            </a:r>
            <a:r>
              <a:rPr lang="nb-NO" sz="1200" dirty="0" smtClean="0"/>
              <a:t>kommunene Saltdal, </a:t>
            </a:r>
            <a:r>
              <a:rPr lang="nb-NO" sz="1200" dirty="0"/>
              <a:t>Fauske og </a:t>
            </a:r>
            <a:r>
              <a:rPr lang="nb-NO" sz="1200" dirty="0" smtClean="0"/>
              <a:t>Sørfold.</a:t>
            </a:r>
            <a:endParaRPr lang="nb-NO" sz="1400" dirty="0"/>
          </a:p>
        </p:txBody>
      </p:sp>
      <p:pic>
        <p:nvPicPr>
          <p:cNvPr id="1028" name="Picture 4" descr="https://nettbutikk.nasjonalforeningen.no/Cache/File/0/nffvisma2017/Visma/Business/Images/F0001/0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227" y="3300847"/>
            <a:ext cx="1306716" cy="181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e 2" descr="Tập tin:Sørfold komm.svg – Wikipedia tiếng Việ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727" y="5880645"/>
            <a:ext cx="392832" cy="491040"/>
          </a:xfrm>
          <a:prstGeom prst="rect">
            <a:avLst/>
          </a:prstGeom>
        </p:spPr>
      </p:pic>
      <p:pic>
        <p:nvPicPr>
          <p:cNvPr id="5" name="Bilde 4" descr="Fil:Fauske komm.svg – Wikipe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088" y="5880645"/>
            <a:ext cx="392832" cy="491040"/>
          </a:xfrm>
          <a:prstGeom prst="rect">
            <a:avLst/>
          </a:prstGeom>
        </p:spPr>
      </p:pic>
      <p:pic>
        <p:nvPicPr>
          <p:cNvPr id="7" name="Bilde 6" descr="Fil:Saltdal komm.svg –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5886214"/>
            <a:ext cx="392832" cy="491040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6326438" y="482101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pic>
        <p:nvPicPr>
          <p:cNvPr id="10" name="Bilde 9" descr="Fil:Saltdal komm.svg – Wikipedi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125" y="5949280"/>
            <a:ext cx="392832" cy="491040"/>
          </a:xfrm>
          <a:prstGeom prst="rect">
            <a:avLst/>
          </a:prstGeom>
        </p:spPr>
      </p:pic>
      <p:pic>
        <p:nvPicPr>
          <p:cNvPr id="11" name="Bilde 10" descr="Fil:Fauske komm.svg – Wikipedi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037" y="5949280"/>
            <a:ext cx="392832" cy="491040"/>
          </a:xfrm>
          <a:prstGeom prst="rect">
            <a:avLst/>
          </a:prstGeom>
        </p:spPr>
      </p:pic>
      <p:pic>
        <p:nvPicPr>
          <p:cNvPr id="12" name="Bilde 11" descr="Tập tin:Sørfold komm.svg – Wikipedia tiếng Việ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339" y="5949280"/>
            <a:ext cx="392832" cy="49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99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AB3E7648C79248BDC3BC952F776C21" ma:contentTypeVersion="0" ma:contentTypeDescription="Opprett et nytt dokument." ma:contentTypeScope="" ma:versionID="c39f50752dfc171dce9608ae1d4240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7931e031aa021745480f748fa709fb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FEDCF5-D5CA-4F36-ABCC-413009410E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D412D2-A4C7-42F6-9349-6B78D92C3477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A37F9B6-F305-45B1-848A-1DF047550B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256</Words>
  <Application>Microsoft Office PowerPoint</Application>
  <PresentationFormat>A4 (210 x 297 mm)</PresentationFormat>
  <Paragraphs>59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design</dc:creator>
  <cp:lastModifiedBy>Gunn Zakariassen</cp:lastModifiedBy>
  <cp:revision>57</cp:revision>
  <cp:lastPrinted>2019-04-04T07:51:49Z</cp:lastPrinted>
  <dcterms:created xsi:type="dcterms:W3CDTF">2014-08-04T11:44:43Z</dcterms:created>
  <dcterms:modified xsi:type="dcterms:W3CDTF">2019-08-13T07:01:26Z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0x0101003FAB3E7648C79248BDC3BC952F776C21</vt:lpwstr>
  </property>
</Properties>
</file>